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73" r:id="rId3"/>
    <p:sldId id="275" r:id="rId4"/>
    <p:sldId id="274" r:id="rId5"/>
    <p:sldId id="276" r:id="rId6"/>
    <p:sldId id="277" r:id="rId7"/>
    <p:sldId id="272" r:id="rId8"/>
    <p:sldId id="278" r:id="rId9"/>
    <p:sldId id="281" r:id="rId10"/>
    <p:sldId id="279" r:id="rId11"/>
    <p:sldId id="280" r:id="rId12"/>
    <p:sldId id="282" r:id="rId13"/>
    <p:sldId id="283" r:id="rId14"/>
    <p:sldId id="284" r:id="rId15"/>
    <p:sldId id="285" r:id="rId16"/>
    <p:sldId id="286" r:id="rId17"/>
    <p:sldId id="287" r:id="rId18"/>
    <p:sldId id="288" r:id="rId19"/>
    <p:sldId id="289" r:id="rId20"/>
    <p:sldId id="292" r:id="rId21"/>
    <p:sldId id="291" r:id="rId22"/>
    <p:sldId id="290" r:id="rId23"/>
    <p:sldId id="293" r:id="rId2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162F7-1DA2-4009-B679-4E1DF103E1C2}" type="datetimeFigureOut">
              <a:rPr lang="sr-Latn-CS" smtClean="0"/>
              <a:pPr/>
              <a:t>13.9.2016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5AF71-0FC7-41B5-BE7D-8CDB9DF8818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C2E5AF71-0FC7-41B5-BE7D-8CDB9DF8818F}" type="slidenum">
              <a:rPr lang="hr-HR" smtClean="0"/>
              <a:pPr/>
              <a:t>13</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134D4334-D89F-4D38-968C-2F4CC2836623}" type="datetimeFigureOut">
              <a:rPr lang="hr-HR" smtClean="0"/>
              <a:pPr/>
              <a:t>13.9.2016.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34D4334-D89F-4D38-968C-2F4CC2836623}" type="datetimeFigureOut">
              <a:rPr lang="hr-HR" smtClean="0"/>
              <a:pPr/>
              <a:t>13.9.2016.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34D4334-D89F-4D38-968C-2F4CC2836623}" type="datetimeFigureOut">
              <a:rPr lang="hr-HR" smtClean="0"/>
              <a:pPr/>
              <a:t>13.9.2016.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34D4334-D89F-4D38-968C-2F4CC2836623}" type="datetimeFigureOut">
              <a:rPr lang="hr-HR" smtClean="0"/>
              <a:pPr/>
              <a:t>13.9.2016.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D4334-D89F-4D38-968C-2F4CC2836623}" type="datetimeFigureOut">
              <a:rPr lang="hr-HR" smtClean="0"/>
              <a:pPr/>
              <a:t>13.9.2016.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134D4334-D89F-4D38-968C-2F4CC2836623}" type="datetimeFigureOut">
              <a:rPr lang="hr-HR" smtClean="0"/>
              <a:pPr/>
              <a:t>13.9.2016.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134D4334-D89F-4D38-968C-2F4CC2836623}" type="datetimeFigureOut">
              <a:rPr lang="hr-HR" smtClean="0"/>
              <a:pPr/>
              <a:t>13.9.2016.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134D4334-D89F-4D38-968C-2F4CC2836623}" type="datetimeFigureOut">
              <a:rPr lang="hr-HR" smtClean="0"/>
              <a:pPr/>
              <a:t>13.9.2016.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D4334-D89F-4D38-968C-2F4CC2836623}" type="datetimeFigureOut">
              <a:rPr lang="hr-HR" smtClean="0"/>
              <a:pPr/>
              <a:t>13.9.2016.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D4334-D89F-4D38-968C-2F4CC2836623}" type="datetimeFigureOut">
              <a:rPr lang="hr-HR" smtClean="0"/>
              <a:pPr/>
              <a:t>13.9.2016.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D4334-D89F-4D38-968C-2F4CC2836623}" type="datetimeFigureOut">
              <a:rPr lang="hr-HR" smtClean="0"/>
              <a:pPr/>
              <a:t>13.9.2016.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2B82ED1-AAB4-4791-A4B1-238002C5BCE4}" type="slidenum">
              <a:rPr lang="hr-HR" smtClean="0"/>
              <a:pPr/>
              <a:t>‹#›</a:t>
            </a:fld>
            <a:endParaRPr lang="hr-HR"/>
          </a:p>
        </p:txBody>
      </p:sp>
    </p:spTree>
  </p:cSld>
  <p:clrMapOvr>
    <a:masterClrMapping/>
  </p:clrMapOvr>
  <p:transition spd="slow">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D4334-D89F-4D38-968C-2F4CC2836623}" type="datetimeFigureOut">
              <a:rPr lang="hr-HR" smtClean="0"/>
              <a:pPr/>
              <a:t>13.9.2016.</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82ED1-AAB4-4791-A4B1-238002C5BCE4}"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75109"/>
            <a:ext cx="9144000" cy="5107781"/>
          </a:xfrm>
          <a:prstGeom prst="rect">
            <a:avLst/>
          </a:prstGeom>
        </p:spPr>
      </p:pic>
      <p:sp>
        <p:nvSpPr>
          <p:cNvPr id="2" name="Naslov 1"/>
          <p:cNvSpPr>
            <a:spLocks noGrp="1"/>
          </p:cNvSpPr>
          <p:nvPr>
            <p:ph type="ctrTitle"/>
          </p:nvPr>
        </p:nvSpPr>
        <p:spPr>
          <a:xfrm>
            <a:off x="827584" y="4484412"/>
            <a:ext cx="7772400" cy="1470025"/>
          </a:xfrm>
        </p:spPr>
        <p:txBody>
          <a:bodyPr/>
          <a:lstStyle/>
          <a:p>
            <a:r>
              <a:rPr lang="hr-HR" dirty="0" smtClean="0">
                <a:solidFill>
                  <a:schemeClr val="bg1"/>
                </a:solidFill>
                <a:latin typeface="Segoe Print" panose="02000600000000000000" pitchFamily="2" charset="0"/>
              </a:rPr>
              <a:t>MATURALAC</a:t>
            </a:r>
            <a:br>
              <a:rPr lang="hr-HR" dirty="0" smtClean="0">
                <a:solidFill>
                  <a:schemeClr val="bg1"/>
                </a:solidFill>
                <a:latin typeface="Segoe Print" panose="02000600000000000000" pitchFamily="2" charset="0"/>
              </a:rPr>
            </a:br>
            <a:r>
              <a:rPr lang="hr-HR" dirty="0" smtClean="0">
                <a:solidFill>
                  <a:schemeClr val="bg1"/>
                </a:solidFill>
                <a:latin typeface="Segoe Print" panose="02000600000000000000" pitchFamily="2" charset="0"/>
              </a:rPr>
              <a:t>29.8.2016.-3.9.2016.</a:t>
            </a:r>
            <a:endParaRPr lang="hr-HR" dirty="0">
              <a:solidFill>
                <a:schemeClr val="bg1"/>
              </a:solidFill>
              <a:latin typeface="Segoe Print" panose="02000600000000000000" pitchFamily="2" charset="0"/>
            </a:endParaRPr>
          </a:p>
        </p:txBody>
      </p:sp>
      <p:sp>
        <p:nvSpPr>
          <p:cNvPr id="3" name="Podnaslov 2"/>
          <p:cNvSpPr>
            <a:spLocks noGrp="1"/>
          </p:cNvSpPr>
          <p:nvPr>
            <p:ph type="subTitle" idx="1"/>
          </p:nvPr>
        </p:nvSpPr>
        <p:spPr/>
        <p:txBody>
          <a:bodyPr/>
          <a:lstStyle/>
          <a:p>
            <a:endParaRPr lang="hr-HR"/>
          </a:p>
        </p:txBody>
      </p:sp>
    </p:spTree>
    <p:extLst>
      <p:ext uri="{BB962C8B-B14F-4D97-AF65-F5344CB8AC3E}">
        <p14:creationId xmlns:p14="http://schemas.microsoft.com/office/powerpoint/2010/main" xmlns="" val="3191175289"/>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Stekli smo i neka nova prijateljstva koja zasigurno nećemo zaboraviti.</a:t>
            </a:r>
            <a:endParaRPr lang="hr-HR" dirty="0"/>
          </a:p>
        </p:txBody>
      </p:sp>
      <p:pic>
        <p:nvPicPr>
          <p:cNvPr id="3076" name="Picture 4" descr="C:\Users\Marijan\Desktop\maturalac\IMG-20160904-WA0036.jpg"/>
          <p:cNvPicPr>
            <a:picLocks noChangeAspect="1" noChangeArrowheads="1"/>
          </p:cNvPicPr>
          <p:nvPr/>
        </p:nvPicPr>
        <p:blipFill>
          <a:blip r:embed="rId2"/>
          <a:srcRect/>
          <a:stretch>
            <a:fillRect/>
          </a:stretch>
        </p:blipFill>
        <p:spPr bwMode="auto">
          <a:xfrm>
            <a:off x="0" y="2714620"/>
            <a:ext cx="5048253" cy="3786190"/>
          </a:xfrm>
          <a:prstGeom prst="rect">
            <a:avLst/>
          </a:prstGeom>
          <a:noFill/>
        </p:spPr>
      </p:pic>
      <p:pic>
        <p:nvPicPr>
          <p:cNvPr id="3078" name="Picture 6" descr="C:\Users\Marijan\Desktop\maturalac\IMG-20160904-WA0037.jpg"/>
          <p:cNvPicPr>
            <a:picLocks noChangeAspect="1" noChangeArrowheads="1"/>
          </p:cNvPicPr>
          <p:nvPr/>
        </p:nvPicPr>
        <p:blipFill>
          <a:blip r:embed="rId3"/>
          <a:srcRect/>
          <a:stretch>
            <a:fillRect/>
          </a:stretch>
        </p:blipFill>
        <p:spPr bwMode="auto">
          <a:xfrm>
            <a:off x="4068000" y="2714620"/>
            <a:ext cx="5076000" cy="380700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71604" y="3429000"/>
            <a:ext cx="5800280" cy="32400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28596" y="142852"/>
            <a:ext cx="8229600" cy="4525963"/>
          </a:xfrm>
        </p:spPr>
        <p:txBody>
          <a:bodyPr/>
          <a:lstStyle/>
          <a:p>
            <a:pPr>
              <a:buNone/>
            </a:pPr>
            <a:r>
              <a:rPr lang="hr-HR" dirty="0" smtClean="0"/>
              <a:t>Treći dan boravka na Orebiću proveli smo u samom gradu Orebiću. Do grada smo odlučili pješačiti kako bismo mogli što više razgledavati.  Imali smo sreće pa smo po dolasku u grad sreli vlakić s kojim smo ugovorili prijevoz natrag.</a:t>
            </a:r>
            <a:endParaRPr lang="hr-HR" dirty="0"/>
          </a:p>
        </p:txBody>
      </p:sp>
      <p:pic>
        <p:nvPicPr>
          <p:cNvPr id="6147" name="Picture 3" descr="C:\Users\Marijan\AppData\Local\Microsoft\Windows\Temporary Internet Files\Content.IE5\S12GWXMK\116[1].jpg"/>
          <p:cNvPicPr>
            <a:picLocks noChangeAspect="1" noChangeArrowheads="1"/>
          </p:cNvPicPr>
          <p:nvPr/>
        </p:nvPicPr>
        <p:blipFill>
          <a:blip r:embed="rId3" cstate="print"/>
          <a:srcRect/>
          <a:stretch>
            <a:fillRect/>
          </a:stretch>
        </p:blipFill>
        <p:spPr bwMode="auto">
          <a:xfrm>
            <a:off x="5072066" y="2714620"/>
            <a:ext cx="571504" cy="547797"/>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Četvrti dan išli smo na Mljet. Putovanje brodom koje je trajalo 2 sata i uz puno valova i ljuljanja, nije nam baš najbolje sjelo. Ali preživjeli smo i to. </a:t>
            </a:r>
            <a:endParaRPr lang="hr-HR" dirty="0"/>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7170" name="Picture 2" descr="C:\Users\Marijan\Desktop\maturalac\IMG-20160904-WA0061.jpg"/>
          <p:cNvPicPr>
            <a:picLocks noChangeAspect="1" noChangeArrowheads="1"/>
          </p:cNvPicPr>
          <p:nvPr/>
        </p:nvPicPr>
        <p:blipFill>
          <a:blip r:embed="rId3" cstate="print"/>
          <a:srcRect/>
          <a:stretch>
            <a:fillRect/>
          </a:stretch>
        </p:blipFill>
        <p:spPr bwMode="auto">
          <a:xfrm>
            <a:off x="0" y="1428736"/>
            <a:ext cx="1799999" cy="2880000"/>
          </a:xfrm>
          <a:prstGeom prst="rect">
            <a:avLst/>
          </a:prstGeom>
          <a:noFill/>
        </p:spPr>
      </p:pic>
      <p:pic>
        <p:nvPicPr>
          <p:cNvPr id="7171" name="Picture 3" descr="C:\Users\Marijan\Desktop\maturalac\IMG-20160904-WA0060.jpg"/>
          <p:cNvPicPr>
            <a:picLocks noChangeAspect="1" noChangeArrowheads="1"/>
          </p:cNvPicPr>
          <p:nvPr/>
        </p:nvPicPr>
        <p:blipFill>
          <a:blip r:embed="rId4"/>
          <a:srcRect/>
          <a:stretch>
            <a:fillRect/>
          </a:stretch>
        </p:blipFill>
        <p:spPr bwMode="auto">
          <a:xfrm>
            <a:off x="0" y="4338000"/>
            <a:ext cx="3360000" cy="2520000"/>
          </a:xfrm>
          <a:prstGeom prst="rect">
            <a:avLst/>
          </a:prstGeom>
          <a:noFill/>
        </p:spPr>
      </p:pic>
      <p:pic>
        <p:nvPicPr>
          <p:cNvPr id="7172" name="Picture 4" descr="C:\Users\Marijan\Desktop\maturalac\IMG-20160904-WA0059.jpg"/>
          <p:cNvPicPr>
            <a:picLocks noChangeAspect="1" noChangeArrowheads="1"/>
          </p:cNvPicPr>
          <p:nvPr/>
        </p:nvPicPr>
        <p:blipFill>
          <a:blip r:embed="rId5" cstate="print"/>
          <a:srcRect/>
          <a:stretch>
            <a:fillRect/>
          </a:stretch>
        </p:blipFill>
        <p:spPr bwMode="auto">
          <a:xfrm>
            <a:off x="1785918" y="2143116"/>
            <a:ext cx="2880000" cy="2160000"/>
          </a:xfrm>
          <a:prstGeom prst="rect">
            <a:avLst/>
          </a:prstGeom>
          <a:noFill/>
        </p:spPr>
      </p:pic>
      <p:pic>
        <p:nvPicPr>
          <p:cNvPr id="7173" name="Picture 5" descr="C:\Users\Marijan\Desktop\maturalac\IMG-20160904-WA0057.jpg"/>
          <p:cNvPicPr>
            <a:picLocks noChangeAspect="1" noChangeArrowheads="1"/>
          </p:cNvPicPr>
          <p:nvPr/>
        </p:nvPicPr>
        <p:blipFill>
          <a:blip r:embed="rId6" cstate="print"/>
          <a:srcRect/>
          <a:stretch>
            <a:fillRect/>
          </a:stretch>
        </p:blipFill>
        <p:spPr bwMode="auto">
          <a:xfrm>
            <a:off x="1785918" y="0"/>
            <a:ext cx="2880000" cy="2160000"/>
          </a:xfrm>
          <a:prstGeom prst="rect">
            <a:avLst/>
          </a:prstGeom>
          <a:noFill/>
        </p:spPr>
      </p:pic>
      <p:pic>
        <p:nvPicPr>
          <p:cNvPr id="7174" name="Picture 6" descr="C:\Users\Marijan\Desktop\maturalac\IMG-20160904-WA0056.jpg"/>
          <p:cNvPicPr>
            <a:picLocks noChangeAspect="1" noChangeArrowheads="1"/>
          </p:cNvPicPr>
          <p:nvPr/>
        </p:nvPicPr>
        <p:blipFill>
          <a:blip r:embed="rId7" cstate="print"/>
          <a:srcRect/>
          <a:stretch>
            <a:fillRect/>
          </a:stretch>
        </p:blipFill>
        <p:spPr bwMode="auto">
          <a:xfrm rot="5400000">
            <a:off x="185632" y="-185632"/>
            <a:ext cx="1428736" cy="1800000"/>
          </a:xfrm>
          <a:prstGeom prst="rect">
            <a:avLst/>
          </a:prstGeom>
          <a:noFill/>
        </p:spPr>
      </p:pic>
      <p:pic>
        <p:nvPicPr>
          <p:cNvPr id="7176" name="Picture 8" descr="C:\Users\Marijan\Desktop\maturalac\image-0-02-01-baebea3d17492d4c851112b445e6230b3b18420a74245ebc0aaed4e7d377efd1-V.jpg"/>
          <p:cNvPicPr>
            <a:picLocks noChangeAspect="1" noChangeArrowheads="1"/>
          </p:cNvPicPr>
          <p:nvPr/>
        </p:nvPicPr>
        <p:blipFill>
          <a:blip r:embed="rId8" cstate="print"/>
          <a:srcRect/>
          <a:stretch>
            <a:fillRect/>
          </a:stretch>
        </p:blipFill>
        <p:spPr bwMode="auto">
          <a:xfrm>
            <a:off x="4643438" y="0"/>
            <a:ext cx="4500562" cy="2571744"/>
          </a:xfrm>
          <a:prstGeom prst="rect">
            <a:avLst/>
          </a:prstGeom>
          <a:noFill/>
        </p:spPr>
      </p:pic>
      <p:pic>
        <p:nvPicPr>
          <p:cNvPr id="7177" name="Picture 9" descr="C:\Users\Marijan\Desktop\maturalac\image-0-02-01-7538e2e3494cf5b80a53383885b28d16e5c324fd8ce645a0115cbdc6e887fb84-V.jpg"/>
          <p:cNvPicPr>
            <a:picLocks noChangeAspect="1" noChangeArrowheads="1"/>
          </p:cNvPicPr>
          <p:nvPr/>
        </p:nvPicPr>
        <p:blipFill>
          <a:blip r:embed="rId9"/>
          <a:srcRect/>
          <a:stretch>
            <a:fillRect/>
          </a:stretch>
        </p:blipFill>
        <p:spPr bwMode="auto">
          <a:xfrm>
            <a:off x="3357555" y="4357694"/>
            <a:ext cx="5786446" cy="2500306"/>
          </a:xfrm>
          <a:prstGeom prst="rect">
            <a:avLst/>
          </a:prstGeom>
          <a:noFill/>
        </p:spPr>
      </p:pic>
      <p:pic>
        <p:nvPicPr>
          <p:cNvPr id="7178" name="Picture 10" descr="C:\Users\Marijan\Desktop\maturalac\IMG-20160903-WA0045.jpg"/>
          <p:cNvPicPr>
            <a:picLocks noChangeAspect="1" noChangeArrowheads="1"/>
          </p:cNvPicPr>
          <p:nvPr/>
        </p:nvPicPr>
        <p:blipFill>
          <a:blip r:embed="rId10" cstate="print"/>
          <a:srcRect/>
          <a:stretch>
            <a:fillRect/>
          </a:stretch>
        </p:blipFill>
        <p:spPr bwMode="auto">
          <a:xfrm rot="16200000">
            <a:off x="4787320" y="2785052"/>
            <a:ext cx="1714512" cy="1287896"/>
          </a:xfrm>
          <a:prstGeom prst="rect">
            <a:avLst/>
          </a:prstGeom>
          <a:noFill/>
        </p:spPr>
      </p:pic>
      <p:pic>
        <p:nvPicPr>
          <p:cNvPr id="7175" name="Picture 7" descr="C:\Users\Marijan\Desktop\maturalac\IMG-20160904-WA0055.jpg"/>
          <p:cNvPicPr>
            <a:picLocks noChangeAspect="1" noChangeArrowheads="1"/>
          </p:cNvPicPr>
          <p:nvPr/>
        </p:nvPicPr>
        <p:blipFill>
          <a:blip r:embed="rId11" cstate="print"/>
          <a:srcRect/>
          <a:stretch>
            <a:fillRect/>
          </a:stretch>
        </p:blipFill>
        <p:spPr bwMode="auto">
          <a:xfrm>
            <a:off x="7000892" y="2571744"/>
            <a:ext cx="1440014" cy="1714512"/>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 I nažalost, brzo je došao i zadnji dan koji smo proveli u predivnom Splitu. Provlačili smo se kroz guste skupine turista. Čak je bilo i nespretnih padova... Obišli smo cijelu Dioklecijanovu palaču te svi zajedno otišli do Grgura Ninskog. Svatko od nas pogladio mu je palac te kazao koju željicu. Imali smo slobodnog vremena, nakon kojeg smo se tužna srca oprostili s morem...</a:t>
            </a:r>
            <a:endParaRPr lang="hr-HR" dirty="0"/>
          </a:p>
        </p:txBody>
      </p:sp>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ijan\Desktop\maturalac\IMG-20160903-WA0125.jpg"/>
          <p:cNvPicPr>
            <a:picLocks noChangeAspect="1" noChangeArrowheads="1"/>
          </p:cNvPicPr>
          <p:nvPr/>
        </p:nvPicPr>
        <p:blipFill>
          <a:blip r:embed="rId2"/>
          <a:srcRect/>
          <a:stretch>
            <a:fillRect/>
          </a:stretch>
        </p:blipFill>
        <p:spPr bwMode="auto">
          <a:xfrm>
            <a:off x="2214546" y="1142984"/>
            <a:ext cx="4050000" cy="5400000"/>
          </a:xfrm>
          <a:prstGeom prst="rect">
            <a:avLst/>
          </a:prstGeom>
          <a:noFill/>
        </p:spPr>
      </p:pic>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428596" y="0"/>
            <a:ext cx="8229600" cy="4525963"/>
          </a:xfrm>
        </p:spPr>
        <p:txBody>
          <a:bodyPr/>
          <a:lstStyle/>
          <a:p>
            <a:pPr>
              <a:buNone/>
            </a:pPr>
            <a:r>
              <a:rPr lang="hr-HR" dirty="0" smtClean="0"/>
              <a:t>Nastavnik Željko svoje je vrijeme iskoristio zabavljajući se s članovima Dioklecijanove vojske.</a:t>
            </a:r>
            <a:endParaRPr lang="hr-HR" dirty="0"/>
          </a:p>
        </p:txBody>
      </p:sp>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1026" name="Picture 2" descr="C:\Users\Marijan\Desktop\maturalac\IMG-20160904-WA0044.jpg"/>
          <p:cNvPicPr>
            <a:picLocks noChangeAspect="1" noChangeArrowheads="1"/>
          </p:cNvPicPr>
          <p:nvPr/>
        </p:nvPicPr>
        <p:blipFill>
          <a:blip r:embed="rId2"/>
          <a:srcRect/>
          <a:stretch>
            <a:fillRect/>
          </a:stretch>
        </p:blipFill>
        <p:spPr bwMode="auto">
          <a:xfrm>
            <a:off x="571472" y="285728"/>
            <a:ext cx="3643370" cy="2839661"/>
          </a:xfrm>
          <a:prstGeom prst="rect">
            <a:avLst/>
          </a:prstGeom>
          <a:noFill/>
        </p:spPr>
      </p:pic>
      <p:pic>
        <p:nvPicPr>
          <p:cNvPr id="1027" name="Picture 3" descr="C:\Users\Marijan\Desktop\maturalac\image-0-02-01-55e430005c9bdc2482d64605d84a03b903748227815d73ba680f7f52ac540eef-V.jpg"/>
          <p:cNvPicPr>
            <a:picLocks noChangeAspect="1" noChangeArrowheads="1"/>
          </p:cNvPicPr>
          <p:nvPr/>
        </p:nvPicPr>
        <p:blipFill>
          <a:blip r:embed="rId3" cstate="print"/>
          <a:srcRect/>
          <a:stretch>
            <a:fillRect/>
          </a:stretch>
        </p:blipFill>
        <p:spPr bwMode="auto">
          <a:xfrm>
            <a:off x="4857753" y="285728"/>
            <a:ext cx="4100440" cy="2857520"/>
          </a:xfrm>
          <a:prstGeom prst="rect">
            <a:avLst/>
          </a:prstGeom>
          <a:noFill/>
        </p:spPr>
      </p:pic>
      <p:pic>
        <p:nvPicPr>
          <p:cNvPr id="1028" name="Picture 4" descr="C:\Users\Marijan\Desktop\maturalac\image-0-02-01-e6c2ec78fd26af6c7cdd3068b00d75b3cba792ab9eb6db74f38b53f4996786d6-V.jpg"/>
          <p:cNvPicPr>
            <a:picLocks noChangeAspect="1" noChangeArrowheads="1"/>
          </p:cNvPicPr>
          <p:nvPr/>
        </p:nvPicPr>
        <p:blipFill>
          <a:blip r:embed="rId4"/>
          <a:srcRect/>
          <a:stretch>
            <a:fillRect/>
          </a:stretch>
        </p:blipFill>
        <p:spPr bwMode="auto">
          <a:xfrm>
            <a:off x="1285853" y="3258000"/>
            <a:ext cx="6189020" cy="3457148"/>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2050" name="Picture 2" descr="C:\Users\Marijan\Desktop\maturalac\IMG-20160904-WA0047.jpg"/>
          <p:cNvPicPr>
            <a:picLocks noChangeAspect="1" noChangeArrowheads="1"/>
          </p:cNvPicPr>
          <p:nvPr/>
        </p:nvPicPr>
        <p:blipFill>
          <a:blip r:embed="rId2"/>
          <a:srcRect/>
          <a:stretch>
            <a:fillRect/>
          </a:stretch>
        </p:blipFill>
        <p:spPr bwMode="auto">
          <a:xfrm>
            <a:off x="428596" y="3571876"/>
            <a:ext cx="3905253" cy="2928940"/>
          </a:xfrm>
          <a:prstGeom prst="rect">
            <a:avLst/>
          </a:prstGeom>
          <a:noFill/>
        </p:spPr>
      </p:pic>
      <p:pic>
        <p:nvPicPr>
          <p:cNvPr id="2051" name="Picture 3" descr="C:\Users\Marijan\Desktop\maturalac\IMG-20160904-WA0048.jpg"/>
          <p:cNvPicPr>
            <a:picLocks noChangeAspect="1" noChangeArrowheads="1"/>
          </p:cNvPicPr>
          <p:nvPr/>
        </p:nvPicPr>
        <p:blipFill>
          <a:blip r:embed="rId3"/>
          <a:srcRect/>
          <a:stretch>
            <a:fillRect/>
          </a:stretch>
        </p:blipFill>
        <p:spPr bwMode="auto">
          <a:xfrm>
            <a:off x="357158" y="500042"/>
            <a:ext cx="3524251" cy="2643188"/>
          </a:xfrm>
          <a:prstGeom prst="rect">
            <a:avLst/>
          </a:prstGeom>
          <a:noFill/>
        </p:spPr>
      </p:pic>
      <p:pic>
        <p:nvPicPr>
          <p:cNvPr id="2052" name="Picture 4" descr="C:\Users\Marijan\Desktop\maturalac\IMG-20160904-WA0069.jpg"/>
          <p:cNvPicPr>
            <a:picLocks noChangeAspect="1" noChangeArrowheads="1"/>
          </p:cNvPicPr>
          <p:nvPr/>
        </p:nvPicPr>
        <p:blipFill>
          <a:blip r:embed="rId4"/>
          <a:srcRect/>
          <a:stretch>
            <a:fillRect/>
          </a:stretch>
        </p:blipFill>
        <p:spPr bwMode="auto">
          <a:xfrm>
            <a:off x="3929058" y="285728"/>
            <a:ext cx="2286016" cy="3048021"/>
          </a:xfrm>
          <a:prstGeom prst="rect">
            <a:avLst/>
          </a:prstGeom>
          <a:noFill/>
        </p:spPr>
      </p:pic>
      <p:pic>
        <p:nvPicPr>
          <p:cNvPr id="2053" name="Picture 5" descr="C:\Users\Marijan\Desktop\maturalac\IMG-20160904-WA0052.jpg"/>
          <p:cNvPicPr>
            <a:picLocks noChangeAspect="1" noChangeArrowheads="1"/>
          </p:cNvPicPr>
          <p:nvPr/>
        </p:nvPicPr>
        <p:blipFill>
          <a:blip r:embed="rId5"/>
          <a:srcRect/>
          <a:stretch>
            <a:fillRect/>
          </a:stretch>
        </p:blipFill>
        <p:spPr bwMode="auto">
          <a:xfrm>
            <a:off x="4500562" y="3500438"/>
            <a:ext cx="3571876" cy="2678907"/>
          </a:xfrm>
          <a:prstGeom prst="rect">
            <a:avLst/>
          </a:prstGeom>
          <a:noFill/>
        </p:spPr>
      </p:pic>
    </p:spTree>
  </p:cSld>
  <p:clrMapOvr>
    <a:masterClrMapping/>
  </p:clrMapOvr>
  <p:transition spd="slow">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074" name="Picture 2" descr="C:\Users\Marijan\Desktop\maturalac\IMG-20160904-WA0042.jpg"/>
          <p:cNvPicPr>
            <a:picLocks noChangeAspect="1" noChangeArrowheads="1"/>
          </p:cNvPicPr>
          <p:nvPr/>
        </p:nvPicPr>
        <p:blipFill>
          <a:blip r:embed="rId2"/>
          <a:srcRect/>
          <a:stretch>
            <a:fillRect/>
          </a:stretch>
        </p:blipFill>
        <p:spPr bwMode="auto">
          <a:xfrm>
            <a:off x="4429124" y="3286124"/>
            <a:ext cx="4572032" cy="3429024"/>
          </a:xfrm>
          <a:prstGeom prst="rect">
            <a:avLst/>
          </a:prstGeom>
          <a:noFill/>
        </p:spPr>
      </p:pic>
      <p:pic>
        <p:nvPicPr>
          <p:cNvPr id="3075" name="Picture 3" descr="C:\Users\Marijan\Desktop\maturalac\IMG-20160903-WA0101.jpg"/>
          <p:cNvPicPr>
            <a:picLocks noChangeAspect="1" noChangeArrowheads="1"/>
          </p:cNvPicPr>
          <p:nvPr/>
        </p:nvPicPr>
        <p:blipFill>
          <a:blip r:embed="rId3"/>
          <a:srcRect/>
          <a:stretch>
            <a:fillRect/>
          </a:stretch>
        </p:blipFill>
        <p:spPr bwMode="auto">
          <a:xfrm>
            <a:off x="6715140" y="142852"/>
            <a:ext cx="2189402" cy="2914642"/>
          </a:xfrm>
          <a:prstGeom prst="rect">
            <a:avLst/>
          </a:prstGeom>
          <a:noFill/>
        </p:spPr>
      </p:pic>
      <p:pic>
        <p:nvPicPr>
          <p:cNvPr id="3076" name="Picture 4" descr="C:\Users\Marijan\Desktop\maturalac\IMG-20160903-WA0011.jpg"/>
          <p:cNvPicPr>
            <a:picLocks noChangeAspect="1" noChangeArrowheads="1"/>
          </p:cNvPicPr>
          <p:nvPr/>
        </p:nvPicPr>
        <p:blipFill>
          <a:blip r:embed="rId4"/>
          <a:srcRect/>
          <a:stretch>
            <a:fillRect/>
          </a:stretch>
        </p:blipFill>
        <p:spPr bwMode="auto">
          <a:xfrm>
            <a:off x="857224" y="3857628"/>
            <a:ext cx="3772344" cy="2833686"/>
          </a:xfrm>
          <a:prstGeom prst="rect">
            <a:avLst/>
          </a:prstGeom>
          <a:noFill/>
        </p:spPr>
      </p:pic>
      <p:pic>
        <p:nvPicPr>
          <p:cNvPr id="3077" name="Picture 5" descr="C:\Users\Marijan\Desktop\maturalac\IMG-20160903-WA0013.jpg"/>
          <p:cNvPicPr>
            <a:picLocks noChangeAspect="1" noChangeArrowheads="1"/>
          </p:cNvPicPr>
          <p:nvPr/>
        </p:nvPicPr>
        <p:blipFill>
          <a:blip r:embed="rId5" cstate="print"/>
          <a:srcRect/>
          <a:stretch>
            <a:fillRect/>
          </a:stretch>
        </p:blipFill>
        <p:spPr bwMode="auto">
          <a:xfrm>
            <a:off x="214282" y="357166"/>
            <a:ext cx="2500330" cy="3333773"/>
          </a:xfrm>
          <a:prstGeom prst="rect">
            <a:avLst/>
          </a:prstGeom>
          <a:noFill/>
        </p:spPr>
      </p:pic>
      <p:pic>
        <p:nvPicPr>
          <p:cNvPr id="3078" name="Picture 6" descr="C:\Users\Marijan\Desktop\maturalac\image-0-02-01-a0ec4e99c17cef06df299e2d1ad36b83e7cbe04718871f68f2f94fe905bc7884-V.jpg"/>
          <p:cNvPicPr>
            <a:picLocks noChangeAspect="1" noChangeArrowheads="1"/>
          </p:cNvPicPr>
          <p:nvPr/>
        </p:nvPicPr>
        <p:blipFill>
          <a:blip r:embed="rId6" cstate="print"/>
          <a:srcRect/>
          <a:stretch>
            <a:fillRect/>
          </a:stretch>
        </p:blipFill>
        <p:spPr bwMode="auto">
          <a:xfrm>
            <a:off x="3500430" y="142852"/>
            <a:ext cx="2144522" cy="3071810"/>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CITIRAM:</a:t>
            </a:r>
            <a:endParaRPr lang="hr-HR" dirty="0"/>
          </a:p>
        </p:txBody>
      </p:sp>
      <p:sp>
        <p:nvSpPr>
          <p:cNvPr id="3" name="Content Placeholder 2"/>
          <p:cNvSpPr>
            <a:spLocks noGrp="1"/>
          </p:cNvSpPr>
          <p:nvPr>
            <p:ph idx="1"/>
          </p:nvPr>
        </p:nvSpPr>
        <p:spPr>
          <a:xfrm>
            <a:off x="500034" y="1231879"/>
            <a:ext cx="8229600" cy="5626121"/>
          </a:xfrm>
        </p:spPr>
        <p:txBody>
          <a:bodyPr>
            <a:normAutofit fontScale="70000" lnSpcReduction="20000"/>
          </a:bodyPr>
          <a:lstStyle/>
          <a:p>
            <a:pPr>
              <a:buNone/>
            </a:pPr>
            <a:r>
              <a:rPr lang="hr-HR" dirty="0" smtClean="0"/>
              <a:t>“Na maturalcu mi je bilo lijepo. Smještaj i nije baš bio najbolji. Ali smo barem imali krevete... Svidjela mi se vožnja brodom iako je bila malo duga. Najdraže mi je bilo ići u susjedne sobe iako to nije bilo dozvoljeno...Poslije 22h svi smo trebali biti u svojim sobama.Nije mi se svidjelo što nije bilo interneta i to što smo se morali rano</a:t>
            </a:r>
          </a:p>
          <a:p>
            <a:pPr>
              <a:buNone/>
            </a:pPr>
            <a:r>
              <a:rPr lang="hr-HR" dirty="0" smtClean="0"/>
              <a:t> </a:t>
            </a:r>
            <a:r>
              <a:rPr lang="hr-HR" dirty="0" smtClean="0"/>
              <a:t>      buditi.”     STJEPAN</a:t>
            </a:r>
          </a:p>
          <a:p>
            <a:pPr>
              <a:buNone/>
            </a:pPr>
            <a:r>
              <a:rPr lang="hr-HR" dirty="0" smtClean="0"/>
              <a:t>“Meni je na maturalcu bilo baš lijepo.Upoznao sam puno novih ljudi,stekao puno novih prijateljstava.Hotel je mogao biti puno bolji ali bitno je da smo se mi lijepo proveli i zabavili.”     NIKO</a:t>
            </a:r>
          </a:p>
          <a:p>
            <a:pPr>
              <a:buNone/>
            </a:pPr>
            <a:endParaRPr lang="hr-HR" dirty="0" smtClean="0"/>
          </a:p>
          <a:p>
            <a:pPr>
              <a:buNone/>
            </a:pPr>
            <a:r>
              <a:rPr lang="hr-HR" dirty="0" smtClean="0"/>
              <a:t>“Na maturalcu mi je bilo odlično.Sve mi se svidjelo: Dubrovnik i zidine,Mljet,Korčula,Split... Zabavio sam se,družio s prijateljima,zezali smo se i šalili. Bilo je lijepo razgledavati gradove u kojima nisam bio.”    MARKO</a:t>
            </a:r>
          </a:p>
          <a:p>
            <a:pPr>
              <a:buNone/>
            </a:pPr>
            <a:endParaRPr lang="hr-HR" dirty="0" smtClean="0"/>
          </a:p>
          <a:p>
            <a:pPr>
              <a:buNone/>
            </a:pPr>
            <a:r>
              <a:rPr lang="hr-HR" dirty="0" smtClean="0"/>
              <a:t>“Bilo je dobro,hotel ne valja za ništa i tako.”    DAVID</a:t>
            </a:r>
            <a:endParaRPr lang="hr-HR" dirty="0" smtClean="0"/>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Ovaj maturalac se isplatilo čekati.</a:t>
            </a:r>
          </a:p>
          <a:p>
            <a:pPr>
              <a:buNone/>
            </a:pPr>
            <a:r>
              <a:rPr lang="hr-HR" dirty="0" smtClean="0"/>
              <a:t> Odbrojavali smo dane s sve većom radošću i uzbuđenošću.</a:t>
            </a:r>
          </a:p>
          <a:p>
            <a:pPr>
              <a:buNone/>
            </a:pPr>
            <a:r>
              <a:rPr lang="hr-HR" dirty="0" smtClean="0"/>
              <a:t>  Tijekom putovanja vladala je napetost.</a:t>
            </a:r>
          </a:p>
          <a:p>
            <a:pPr>
              <a:buNone/>
            </a:pPr>
            <a:r>
              <a:rPr lang="hr-HR" dirty="0" smtClean="0"/>
              <a:t>   San nam je teško padao na oči. </a:t>
            </a:r>
          </a:p>
          <a:p>
            <a:pPr>
              <a:buNone/>
            </a:pPr>
            <a:endParaRPr lang="hr-HR" dirty="0" smtClean="0"/>
          </a:p>
          <a:p>
            <a:pPr>
              <a:buNone/>
            </a:pPr>
            <a:endParaRPr lang="hr-HR" dirty="0"/>
          </a:p>
        </p:txBody>
      </p:sp>
    </p:spTree>
  </p:cSld>
  <p:clrMapOvr>
    <a:masterClrMapping/>
  </p:clrMapOvr>
  <p:transition spd="slow">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fontScale="85000" lnSpcReduction="10000"/>
          </a:bodyPr>
          <a:lstStyle/>
          <a:p>
            <a:pPr>
              <a:buNone/>
            </a:pPr>
            <a:r>
              <a:rPr lang="hr-HR" dirty="0" smtClean="0"/>
              <a:t>“Na maturalnom putovanju mi je bilo odlično. Svi smo se trudili to vrijeme iskoristiti na što bolji način. Stekli smo nova prijateljstva i iskustva koja će nam ostati u sjećanju. Prošli smo svašta. Od popravljanja lajsni u kasne noćne sate,pravljenja sklekova,razbijanja tanjura...Svega je bilo. I sve ćemo to pamtiti...</a:t>
            </a:r>
          </a:p>
          <a:p>
            <a:pPr>
              <a:buNone/>
            </a:pPr>
            <a:r>
              <a:rPr lang="hr-HR" dirty="0" smtClean="0"/>
              <a:t> </a:t>
            </a:r>
            <a:r>
              <a:rPr lang="hr-HR" dirty="0" smtClean="0"/>
              <a:t>   Na svu sreću, poslužilo nas je lijepo vrijeme. Najvažnije je da smo se svi dobro zabavili. Još jednom želim osobno zahvaliti nastavnicima na čiju smo odgovornost išli. Vjerujem da bi svi,kao i ja, voljeli da se sve ovo ponovi.”   MARIJETA</a:t>
            </a:r>
            <a:endParaRPr lang="hr-HR" dirty="0"/>
          </a:p>
        </p:txBody>
      </p:sp>
    </p:spTree>
  </p:cSld>
  <p:clrMapOvr>
    <a:masterClrMapping/>
  </p:clrMapOvr>
  <p:transition spd="slow">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20000"/>
          </a:bodyPr>
          <a:lstStyle/>
          <a:p>
            <a:pPr>
              <a:buNone/>
            </a:pPr>
            <a:r>
              <a:rPr lang="hr-HR" dirty="0" smtClean="0"/>
              <a:t>“Maturalac je bio odličan! Nisam očekivala tako komunikativno društvo iz Kostajnice koji su me odmah prihvatili i družili se sa mnom. More je bilo toplo i to me je oduševilo,Orebić je stvarno mirno i predivno mjesto.Od svih stvari na maturalcu me iznenadila titula mistera maturalca.Nisam očekivala da ću pobjediti glumeći dečka imenom Zoran Kenjalo,što je mnoge nasmijalo...Zadnji dan maturalca ću pamtiti jer svi smo se tek tad bolje upoznali i udružili,a opet smo se morali rastati...”  ANĐELA</a:t>
            </a:r>
            <a:endParaRPr lang="hr-HR" dirty="0"/>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rijan\Desktop\maturalac\IMG-20160904-WA0068.jpg"/>
          <p:cNvPicPr>
            <a:picLocks noChangeAspect="1" noChangeArrowheads="1"/>
          </p:cNvPicPr>
          <p:nvPr/>
        </p:nvPicPr>
        <p:blipFill>
          <a:blip r:embed="rId2"/>
          <a:srcRect/>
          <a:stretch>
            <a:fillRect/>
          </a:stretch>
        </p:blipFill>
        <p:spPr bwMode="auto">
          <a:xfrm>
            <a:off x="214282" y="214290"/>
            <a:ext cx="8640000" cy="6480000"/>
          </a:xfrm>
          <a:prstGeom prst="rect">
            <a:avLst/>
          </a:prstGeom>
          <a:noFill/>
        </p:spPr>
      </p:pic>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500034" y="3446457"/>
            <a:ext cx="8229600" cy="3411543"/>
          </a:xfrm>
        </p:spPr>
        <p:txBody>
          <a:bodyPr>
            <a:normAutofit fontScale="85000" lnSpcReduction="20000"/>
          </a:bodyPr>
          <a:lstStyle/>
          <a:p>
            <a:pPr>
              <a:buNone/>
            </a:pPr>
            <a:r>
              <a:rPr lang="hr-HR" dirty="0" smtClean="0">
                <a:solidFill>
                  <a:srgbClr val="FFC000"/>
                </a:solidFill>
              </a:rPr>
              <a:t>Još jednom veliko i iskreno hvala razrednici i  nastavnicima iz HK. Nije lako vršiti odgovornost nad tolikom djecom. Razumjeli smo to te nije dolazilo do većih problema.</a:t>
            </a:r>
          </a:p>
          <a:p>
            <a:pPr>
              <a:buNone/>
            </a:pPr>
            <a:r>
              <a:rPr lang="hr-HR" dirty="0" smtClean="0">
                <a:solidFill>
                  <a:srgbClr val="FFC000"/>
                </a:solidFill>
              </a:rPr>
              <a:t>  Bili su uz nas kad god nam je nešto zatrebalo.</a:t>
            </a:r>
          </a:p>
          <a:p>
            <a:pPr>
              <a:buNone/>
            </a:pPr>
            <a:r>
              <a:rPr lang="hr-HR" dirty="0" smtClean="0">
                <a:solidFill>
                  <a:srgbClr val="FFC000"/>
                </a:solidFill>
              </a:rPr>
              <a:t>  Nadamo se da ćemo druženje nastaviti i na nekim drugim izletima. </a:t>
            </a:r>
          </a:p>
          <a:p>
            <a:pPr>
              <a:buNone/>
            </a:pPr>
            <a:r>
              <a:rPr lang="hr-HR" dirty="0" smtClean="0">
                <a:solidFill>
                  <a:srgbClr val="FFC000"/>
                </a:solidFill>
              </a:rPr>
              <a:t>Također veliko hvala i našim roditeljima koji su nam priuštili putovanje.</a:t>
            </a:r>
            <a:endParaRPr lang="hr-HR" dirty="0">
              <a:solidFill>
                <a:srgbClr val="FFC000"/>
              </a:solidFill>
            </a:endParaRPr>
          </a:p>
        </p:txBody>
      </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5122" name="Picture 2" descr="C:\Users\Marijan\Desktop\maturalac\IMG-20160904-WA0045.jpg"/>
          <p:cNvPicPr>
            <a:picLocks noChangeAspect="1" noChangeArrowheads="1"/>
          </p:cNvPicPr>
          <p:nvPr/>
        </p:nvPicPr>
        <p:blipFill>
          <a:blip r:embed="rId2"/>
          <a:srcRect/>
          <a:stretch>
            <a:fillRect/>
          </a:stretch>
        </p:blipFill>
        <p:spPr bwMode="auto">
          <a:xfrm>
            <a:off x="714348" y="571480"/>
            <a:ext cx="7524779" cy="5643584"/>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Iako umorni i ne naspavani, sretno smo stigli u Dubrovnik. </a:t>
            </a:r>
          </a:p>
          <a:p>
            <a:pPr>
              <a:buNone/>
            </a:pPr>
            <a:r>
              <a:rPr lang="hr-HR" dirty="0" smtClean="0"/>
              <a:t> S Dubrovnikom nas je upoznavao gospodin Ivor Galetić.</a:t>
            </a:r>
          </a:p>
          <a:p>
            <a:pPr>
              <a:buNone/>
            </a:pPr>
            <a:r>
              <a:rPr lang="hr-HR" dirty="0" smtClean="0"/>
              <a:t> Nakon obilaska zidina, slobodno vrijeme proveli smo u šetnji i na sladoledu kojem sigurno ne želite znati cijenu.</a:t>
            </a:r>
          </a:p>
          <a:p>
            <a:pPr>
              <a:buNone/>
            </a:pPr>
            <a:endParaRPr lang="hr-HR" dirty="0"/>
          </a:p>
        </p:txBody>
      </p:sp>
      <p:pic>
        <p:nvPicPr>
          <p:cNvPr id="2050" name="Picture 2" descr="C:\Users\Marijan\AppData\Local\Microsoft\Windows\Temporary Internet Files\Content.IE5\S12GWXMK\faccina-cool[1].jpg"/>
          <p:cNvPicPr>
            <a:picLocks noChangeAspect="1" noChangeArrowheads="1"/>
          </p:cNvPicPr>
          <p:nvPr/>
        </p:nvPicPr>
        <p:blipFill>
          <a:blip r:embed="rId2" cstate="print"/>
          <a:srcRect/>
          <a:stretch>
            <a:fillRect/>
          </a:stretch>
        </p:blipFill>
        <p:spPr bwMode="auto">
          <a:xfrm>
            <a:off x="4143372" y="4786322"/>
            <a:ext cx="1714512" cy="1907536"/>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endParaRPr lang="hr-HR" dirty="0" smtClean="0"/>
          </a:p>
        </p:txBody>
      </p:sp>
      <p:pic>
        <p:nvPicPr>
          <p:cNvPr id="1026" name="Picture 2" descr="C:\Users\Marijan\Desktop\maturalac\image-0-02-01-ef623bc68e18891e1b776ba039509970f5aa1a5ea1046d7af2f3dab67fc1126a-V.jpg"/>
          <p:cNvPicPr>
            <a:picLocks noChangeAspect="1" noChangeArrowheads="1"/>
          </p:cNvPicPr>
          <p:nvPr/>
        </p:nvPicPr>
        <p:blipFill>
          <a:blip r:embed="rId2"/>
          <a:srcRect/>
          <a:stretch>
            <a:fillRect/>
          </a:stretch>
        </p:blipFill>
        <p:spPr bwMode="auto">
          <a:xfrm>
            <a:off x="142844" y="142852"/>
            <a:ext cx="4561306" cy="2547922"/>
          </a:xfrm>
          <a:prstGeom prst="rect">
            <a:avLst/>
          </a:prstGeom>
          <a:noFill/>
        </p:spPr>
      </p:pic>
      <p:pic>
        <p:nvPicPr>
          <p:cNvPr id="1027" name="Picture 3" descr="C:\Users\Marijan\Desktop\maturalac\IMG-20160903-WA0123.jpg"/>
          <p:cNvPicPr>
            <a:picLocks noChangeAspect="1" noChangeArrowheads="1"/>
          </p:cNvPicPr>
          <p:nvPr/>
        </p:nvPicPr>
        <p:blipFill>
          <a:blip r:embed="rId3"/>
          <a:srcRect/>
          <a:stretch>
            <a:fillRect/>
          </a:stretch>
        </p:blipFill>
        <p:spPr bwMode="auto">
          <a:xfrm>
            <a:off x="142844" y="2786058"/>
            <a:ext cx="3857652" cy="3786214"/>
          </a:xfrm>
          <a:prstGeom prst="rect">
            <a:avLst/>
          </a:prstGeom>
          <a:noFill/>
        </p:spPr>
      </p:pic>
      <p:pic>
        <p:nvPicPr>
          <p:cNvPr id="1028" name="Picture 4" descr="C:\Users\Marijan\Desktop\maturalac\IMG-20160903-WA0124.jpg"/>
          <p:cNvPicPr>
            <a:picLocks noChangeAspect="1" noChangeArrowheads="1"/>
          </p:cNvPicPr>
          <p:nvPr/>
        </p:nvPicPr>
        <p:blipFill>
          <a:blip r:embed="rId4"/>
          <a:srcRect/>
          <a:stretch>
            <a:fillRect/>
          </a:stretch>
        </p:blipFill>
        <p:spPr bwMode="auto">
          <a:xfrm>
            <a:off x="4857752" y="142852"/>
            <a:ext cx="4143404" cy="3107553"/>
          </a:xfrm>
          <a:prstGeom prst="rect">
            <a:avLst/>
          </a:prstGeom>
          <a:noFill/>
        </p:spPr>
      </p:pic>
      <p:pic>
        <p:nvPicPr>
          <p:cNvPr id="1029" name="Picture 5" descr="C:\Users\Marijan\Desktop\maturalac\IMG-20160903-WA0120.jpg"/>
          <p:cNvPicPr>
            <a:picLocks noChangeAspect="1" noChangeArrowheads="1"/>
          </p:cNvPicPr>
          <p:nvPr/>
        </p:nvPicPr>
        <p:blipFill>
          <a:blip r:embed="rId5" cstate="print"/>
          <a:srcRect/>
          <a:stretch>
            <a:fillRect/>
          </a:stretch>
        </p:blipFill>
        <p:spPr bwMode="auto">
          <a:xfrm>
            <a:off x="4071934" y="3286124"/>
            <a:ext cx="2500330" cy="1982405"/>
          </a:xfrm>
          <a:prstGeom prst="rect">
            <a:avLst/>
          </a:prstGeom>
          <a:noFill/>
        </p:spPr>
      </p:pic>
      <p:pic>
        <p:nvPicPr>
          <p:cNvPr id="1030" name="Picture 6" descr="C:\Users\Marijan\Desktop\maturalac\IMG-20160903-WA0127.jpg"/>
          <p:cNvPicPr>
            <a:picLocks noChangeAspect="1" noChangeArrowheads="1"/>
          </p:cNvPicPr>
          <p:nvPr/>
        </p:nvPicPr>
        <p:blipFill>
          <a:blip r:embed="rId6" cstate="print"/>
          <a:srcRect/>
          <a:stretch>
            <a:fillRect/>
          </a:stretch>
        </p:blipFill>
        <p:spPr bwMode="auto">
          <a:xfrm>
            <a:off x="6643702" y="3429000"/>
            <a:ext cx="2357454" cy="3286148"/>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 </a:t>
            </a:r>
          </a:p>
          <a:p>
            <a:pPr>
              <a:buNone/>
            </a:pPr>
            <a:r>
              <a:rPr lang="hr-HR" dirty="0" smtClean="0"/>
              <a:t>Nakon višesatnog obilaska </a:t>
            </a:r>
            <a:r>
              <a:rPr lang="hr-HR" dirty="0" smtClean="0"/>
              <a:t>Dubrovnika i dubrovačkih zidina, krenuli </a:t>
            </a:r>
            <a:r>
              <a:rPr lang="hr-HR" dirty="0" smtClean="0"/>
              <a:t>smo prema Orebiću. U hotelu nas je dočekala večera nakon koje smo pošli u šetnju te se ugodno smjestili i raspakirali.</a:t>
            </a:r>
            <a:endParaRPr lang="hr-HR" dirty="0"/>
          </a:p>
        </p:txBody>
      </p:sp>
    </p:spTree>
  </p:cSld>
  <p:clrMapOvr>
    <a:masterClrMapping/>
  </p:clrMapOvr>
  <p:transition spd="slow">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074" name="Picture 2" descr="C:\Users\Marijan\Desktop\maturalac\image-0-02-01-4450ee2c83f35213edf2b741123dcdb90032cad0c18a07f3da51142fa1df8c1e-V.jpg"/>
          <p:cNvPicPr>
            <a:picLocks noChangeAspect="1" noChangeArrowheads="1"/>
          </p:cNvPicPr>
          <p:nvPr/>
        </p:nvPicPr>
        <p:blipFill>
          <a:blip r:embed="rId2"/>
          <a:srcRect/>
          <a:stretch>
            <a:fillRect/>
          </a:stretch>
        </p:blipFill>
        <p:spPr bwMode="auto">
          <a:xfrm>
            <a:off x="0" y="1"/>
            <a:ext cx="5371295" cy="3000372"/>
          </a:xfrm>
          <a:prstGeom prst="rect">
            <a:avLst/>
          </a:prstGeom>
          <a:noFill/>
        </p:spPr>
      </p:pic>
      <p:pic>
        <p:nvPicPr>
          <p:cNvPr id="3075" name="Picture 3" descr="C:\Users\Marijan\Desktop\maturalac\image-0-02-01-74676c2e2d16824fa76f2704bfbdcc1308fe469d67a7ac6261ce04389c48b49e-V.jpg"/>
          <p:cNvPicPr>
            <a:picLocks noChangeAspect="1" noChangeArrowheads="1"/>
          </p:cNvPicPr>
          <p:nvPr/>
        </p:nvPicPr>
        <p:blipFill>
          <a:blip r:embed="rId3"/>
          <a:srcRect/>
          <a:stretch>
            <a:fillRect/>
          </a:stretch>
        </p:blipFill>
        <p:spPr bwMode="auto">
          <a:xfrm>
            <a:off x="2571736" y="3000372"/>
            <a:ext cx="2643206" cy="3857628"/>
          </a:xfrm>
          <a:prstGeom prst="rect">
            <a:avLst/>
          </a:prstGeom>
          <a:noFill/>
        </p:spPr>
      </p:pic>
      <p:pic>
        <p:nvPicPr>
          <p:cNvPr id="3076" name="Picture 4" descr="C:\Users\Marijan\Desktop\maturalac\image-0-02-01-475844683f3c2d7199a0fdb1b779736a2b9985ff2dac2f4ef5824234384f6b8c-V.jpg"/>
          <p:cNvPicPr>
            <a:picLocks noChangeAspect="1" noChangeArrowheads="1"/>
          </p:cNvPicPr>
          <p:nvPr/>
        </p:nvPicPr>
        <p:blipFill>
          <a:blip r:embed="rId4"/>
          <a:srcRect/>
          <a:stretch>
            <a:fillRect/>
          </a:stretch>
        </p:blipFill>
        <p:spPr bwMode="auto">
          <a:xfrm>
            <a:off x="5214942" y="0"/>
            <a:ext cx="3929058" cy="6858000"/>
          </a:xfrm>
          <a:prstGeom prst="rect">
            <a:avLst/>
          </a:prstGeom>
          <a:noFill/>
        </p:spPr>
      </p:pic>
      <p:pic>
        <p:nvPicPr>
          <p:cNvPr id="3077" name="Picture 5"/>
          <p:cNvPicPr>
            <a:picLocks noChangeAspect="1" noChangeArrowheads="1"/>
          </p:cNvPicPr>
          <p:nvPr/>
        </p:nvPicPr>
        <p:blipFill>
          <a:blip r:embed="rId5" cstate="print"/>
          <a:srcRect/>
          <a:stretch>
            <a:fillRect/>
          </a:stretch>
        </p:blipFill>
        <p:spPr bwMode="auto">
          <a:xfrm>
            <a:off x="0" y="3000372"/>
            <a:ext cx="2571736" cy="1446619"/>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0" y="4429132"/>
            <a:ext cx="2571736" cy="2428868"/>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pPr>
              <a:buNone/>
            </a:pPr>
            <a:r>
              <a:rPr lang="hr-HR" dirty="0" smtClean="0"/>
              <a:t> Drugi dan proveli smo na otoku Korčuli.</a:t>
            </a:r>
          </a:p>
          <a:p>
            <a:pPr>
              <a:buNone/>
            </a:pPr>
            <a:r>
              <a:rPr lang="hr-HR" dirty="0" smtClean="0"/>
              <a:t>Nakon razgledavanja, slobodno vrijeme proveli smo družeći se i šetnjom.</a:t>
            </a:r>
          </a:p>
          <a:p>
            <a:pPr>
              <a:buNone/>
            </a:pPr>
            <a:endParaRPr lang="hr-HR" dirty="0" smtClean="0"/>
          </a:p>
          <a:p>
            <a:pPr>
              <a:buNone/>
            </a:pPr>
            <a:endParaRPr lang="hr-HR" dirty="0"/>
          </a:p>
        </p:txBody>
      </p:sp>
      <p:pic>
        <p:nvPicPr>
          <p:cNvPr id="1026" name="Picture 2" descr="C:\Users\Marijan\Desktop\maturalac\image-0-02-01-10d34aa9dc2c90a37fcf1b7fc0877fe0a4d08cb316921e5a3ca46b0af21fdf10-V.jpg"/>
          <p:cNvPicPr>
            <a:picLocks noChangeAspect="1" noChangeArrowheads="1"/>
          </p:cNvPicPr>
          <p:nvPr/>
        </p:nvPicPr>
        <p:blipFill>
          <a:blip r:embed="rId2"/>
          <a:srcRect/>
          <a:stretch>
            <a:fillRect/>
          </a:stretch>
        </p:blipFill>
        <p:spPr bwMode="auto">
          <a:xfrm rot="5400000" flipH="1" flipV="1">
            <a:off x="4601100" y="2185455"/>
            <a:ext cx="3418595" cy="5477057"/>
          </a:xfrm>
          <a:prstGeom prst="rect">
            <a:avLst/>
          </a:prstGeom>
          <a:noFill/>
        </p:spPr>
      </p:pic>
      <p:pic>
        <p:nvPicPr>
          <p:cNvPr id="1027" name="Picture 3" descr="C:\Users\Marijan\Desktop\maturalac\IMG-20160904-WA0030.jpg"/>
          <p:cNvPicPr>
            <a:picLocks noChangeAspect="1" noChangeArrowheads="1"/>
          </p:cNvPicPr>
          <p:nvPr/>
        </p:nvPicPr>
        <p:blipFill>
          <a:blip r:embed="rId3" cstate="print"/>
          <a:srcRect/>
          <a:stretch>
            <a:fillRect/>
          </a:stretch>
        </p:blipFill>
        <p:spPr bwMode="auto">
          <a:xfrm>
            <a:off x="214282" y="3857628"/>
            <a:ext cx="3238491" cy="2428868"/>
          </a:xfrm>
          <a:prstGeom prst="rect">
            <a:avLst/>
          </a:prstGeom>
          <a:noFill/>
        </p:spPr>
      </p:pic>
    </p:spTree>
    <p:extLst>
      <p:ext uri="{BB962C8B-B14F-4D97-AF65-F5344CB8AC3E}">
        <p14:creationId xmlns:p14="http://schemas.microsoft.com/office/powerpoint/2010/main" xmlns="" val="1765580690"/>
      </p:ext>
    </p:extLst>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ijan\Desktop\maturalac\IMG-20160904-WA0017.jpg"/>
          <p:cNvPicPr>
            <a:picLocks noChangeAspect="1" noChangeArrowheads="1"/>
          </p:cNvPicPr>
          <p:nvPr/>
        </p:nvPicPr>
        <p:blipFill>
          <a:blip r:embed="rId2"/>
          <a:srcRect/>
          <a:stretch>
            <a:fillRect/>
          </a:stretch>
        </p:blipFill>
        <p:spPr bwMode="auto">
          <a:xfrm>
            <a:off x="4786314" y="3429000"/>
            <a:ext cx="4247854" cy="3190876"/>
          </a:xfrm>
          <a:prstGeom prst="rect">
            <a:avLst/>
          </a:prstGeom>
          <a:noFill/>
        </p:spPr>
      </p:pic>
      <p:pic>
        <p:nvPicPr>
          <p:cNvPr id="2050" name="Picture 2" descr="C:\Users\Marijan\Desktop\maturalac\IMG-20160903-WA0102.jpg"/>
          <p:cNvPicPr>
            <a:picLocks noChangeAspect="1" noChangeArrowheads="1"/>
          </p:cNvPicPr>
          <p:nvPr/>
        </p:nvPicPr>
        <p:blipFill>
          <a:blip r:embed="rId3"/>
          <a:srcRect/>
          <a:stretch>
            <a:fillRect/>
          </a:stretch>
        </p:blipFill>
        <p:spPr bwMode="auto">
          <a:xfrm>
            <a:off x="214282" y="0"/>
            <a:ext cx="4913567" cy="3690942"/>
          </a:xfrm>
          <a:prstGeom prst="rect">
            <a:avLst/>
          </a:prstGeom>
          <a:noFill/>
        </p:spPr>
      </p:pic>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0" y="2571744"/>
            <a:ext cx="4929190" cy="2928958"/>
          </a:xfrm>
        </p:spPr>
        <p:txBody>
          <a:bodyPr>
            <a:normAutofit fontScale="92500" lnSpcReduction="20000"/>
          </a:bodyPr>
          <a:lstStyle/>
          <a:p>
            <a:pPr algn="ctr">
              <a:buNone/>
            </a:pPr>
            <a:r>
              <a:rPr lang="hr-HR" dirty="0" smtClean="0"/>
              <a:t>                                         </a:t>
            </a:r>
          </a:p>
          <a:p>
            <a:pPr algn="ctr">
              <a:buNone/>
            </a:pPr>
            <a:endParaRPr lang="hr-HR" dirty="0" smtClean="0"/>
          </a:p>
          <a:p>
            <a:pPr algn="ctr">
              <a:buNone/>
            </a:pPr>
            <a:endParaRPr lang="hr-HR" dirty="0" smtClean="0"/>
          </a:p>
          <a:p>
            <a:pPr algn="ctr">
              <a:buNone/>
            </a:pPr>
            <a:endParaRPr lang="hr-HR" dirty="0" smtClean="0"/>
          </a:p>
          <a:p>
            <a:pPr algn="ctr">
              <a:buNone/>
            </a:pPr>
            <a:r>
              <a:rPr lang="hr-HR" dirty="0" smtClean="0"/>
              <a:t> Također mislimo da</a:t>
            </a:r>
          </a:p>
          <a:p>
            <a:pPr algn="ctr">
              <a:buNone/>
            </a:pPr>
            <a:r>
              <a:rPr lang="hr-HR" dirty="0" smtClean="0"/>
              <a:t> ne želite saznati iznos računa.</a:t>
            </a:r>
          </a:p>
          <a:p>
            <a:pPr algn="ctr">
              <a:buNone/>
            </a:pPr>
            <a:endParaRPr lang="hr-HR" dirty="0" smtClean="0"/>
          </a:p>
        </p:txBody>
      </p:sp>
      <p:pic>
        <p:nvPicPr>
          <p:cNvPr id="2052" name="Picture 4" descr="C:\Users\Marijan\AppData\Local\Microsoft\Windows\Temporary Internet Files\Content.IE5\S12GWXMK\faccina-cool[1].jpg"/>
          <p:cNvPicPr>
            <a:picLocks noChangeAspect="1" noChangeArrowheads="1"/>
          </p:cNvPicPr>
          <p:nvPr/>
        </p:nvPicPr>
        <p:blipFill>
          <a:blip r:embed="rId4" cstate="print"/>
          <a:srcRect/>
          <a:stretch>
            <a:fillRect/>
          </a:stretch>
        </p:blipFill>
        <p:spPr bwMode="auto">
          <a:xfrm>
            <a:off x="3071802" y="5286388"/>
            <a:ext cx="1143008" cy="1271691"/>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dirty="0" smtClean="0"/>
              <a:t>Ali ćete ga saznati...</a:t>
            </a:r>
            <a:endParaRPr lang="hr-HR" dirty="0"/>
          </a:p>
        </p:txBody>
      </p:sp>
      <p:sp>
        <p:nvSpPr>
          <p:cNvPr id="3" name="Content Placeholder 2"/>
          <p:cNvSpPr>
            <a:spLocks noGrp="1"/>
          </p:cNvSpPr>
          <p:nvPr>
            <p:ph idx="1"/>
          </p:nvPr>
        </p:nvSpPr>
        <p:spPr/>
        <p:txBody>
          <a:bodyPr/>
          <a:lstStyle/>
          <a:p>
            <a:endParaRPr lang="hr-HR"/>
          </a:p>
        </p:txBody>
      </p:sp>
      <p:pic>
        <p:nvPicPr>
          <p:cNvPr id="4098" name="Picture 2" descr="C:\Users\Marijan\Desktop\maturalac\IMG-20160913-WA0027.jpg"/>
          <p:cNvPicPr>
            <a:picLocks noChangeAspect="1" noChangeArrowheads="1"/>
          </p:cNvPicPr>
          <p:nvPr/>
        </p:nvPicPr>
        <p:blipFill>
          <a:blip r:embed="rId2"/>
          <a:srcRect/>
          <a:stretch>
            <a:fillRect/>
          </a:stretch>
        </p:blipFill>
        <p:spPr bwMode="auto">
          <a:xfrm>
            <a:off x="2571736" y="1357298"/>
            <a:ext cx="4050000" cy="5400000"/>
          </a:xfrm>
          <a:prstGeom prst="rect">
            <a:avLst/>
          </a:prstGeom>
          <a:noFill/>
        </p:spPr>
      </p:pic>
      <p:pic>
        <p:nvPicPr>
          <p:cNvPr id="4099" name="Picture 3" descr="C:\Users\Marijan\AppData\Local\Microsoft\Windows\Temporary Internet Files\Content.IE5\3Z5P2I58\cwtob1g3[1].gif"/>
          <p:cNvPicPr>
            <a:picLocks noChangeAspect="1" noChangeArrowheads="1" noCrop="1"/>
          </p:cNvPicPr>
          <p:nvPr/>
        </p:nvPicPr>
        <p:blipFill>
          <a:blip r:embed="rId3"/>
          <a:srcRect/>
          <a:stretch>
            <a:fillRect/>
          </a:stretch>
        </p:blipFill>
        <p:spPr bwMode="auto">
          <a:xfrm>
            <a:off x="571472" y="4071942"/>
            <a:ext cx="1809776" cy="2624175"/>
          </a:xfrm>
          <a:prstGeom prst="rect">
            <a:avLst/>
          </a:prstGeom>
          <a:ln>
            <a:noFill/>
          </a:ln>
          <a:effectLst>
            <a:softEdge rad="112500"/>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down)">
                                      <p:cBhvr>
                                        <p:cTn id="1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731</Words>
  <Application>Microsoft Office PowerPoint</Application>
  <PresentationFormat>On-screen Show (4:3)</PresentationFormat>
  <Paragraphs>40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MATURALAC 29.8.2016.-3.9.2016.</vt:lpstr>
      <vt:lpstr>Slide 2</vt:lpstr>
      <vt:lpstr>Slide 3</vt:lpstr>
      <vt:lpstr>Slide 4</vt:lpstr>
      <vt:lpstr>Slide 5</vt:lpstr>
      <vt:lpstr>Slide 6</vt:lpstr>
      <vt:lpstr>Slide 7</vt:lpstr>
      <vt:lpstr>Slide 8</vt:lpstr>
      <vt:lpstr>Ali ćete ga saznati...</vt:lpstr>
      <vt:lpstr>Slide 10</vt:lpstr>
      <vt:lpstr>Slide 11</vt:lpstr>
      <vt:lpstr>Slide 12</vt:lpstr>
      <vt:lpstr>Slide 13</vt:lpstr>
      <vt:lpstr>Slide 14</vt:lpstr>
      <vt:lpstr>Slide 15</vt:lpstr>
      <vt:lpstr>Slide 16</vt:lpstr>
      <vt:lpstr>Slide 17</vt:lpstr>
      <vt:lpstr>Slide 18</vt:lpstr>
      <vt:lpstr>CITIRAM:</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MATURALAC 29.8.2016.-3.9.2016.</dc:title>
  <dc:creator>PC3</dc:creator>
  <cp:lastModifiedBy>Marijan</cp:lastModifiedBy>
  <cp:revision>42</cp:revision>
  <dcterms:created xsi:type="dcterms:W3CDTF">2016-09-05T11:39:34Z</dcterms:created>
  <dcterms:modified xsi:type="dcterms:W3CDTF">2016-09-13T21:02:07Z</dcterms:modified>
</cp:coreProperties>
</file>